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9"/>
  </p:notesMasterIdLst>
  <p:sldIdLst>
    <p:sldId id="262" r:id="rId2"/>
    <p:sldId id="259" r:id="rId3"/>
    <p:sldId id="266" r:id="rId4"/>
    <p:sldId id="267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640033-562F-ED48-B199-7B78CE156C25}">
          <p14:sldIdLst/>
        </p14:section>
        <p14:section name="Workshop" id="{7F5C97ED-C490-4B42-97F9-0D69D706D3B5}">
          <p14:sldIdLst>
            <p14:sldId id="262"/>
            <p14:sldId id="259"/>
            <p14:sldId id="266"/>
            <p14:sldId id="267"/>
            <p14:sldId id="265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42"/>
    <p:restoredTop sz="89963"/>
  </p:normalViewPr>
  <p:slideViewPr>
    <p:cSldViewPr snapToGrid="0" snapToObjects="1">
      <p:cViewPr varScale="1">
        <p:scale>
          <a:sx n="80" d="100"/>
          <a:sy n="80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3F0B-6163-1547-8FC8-1C2C867AD4F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F0B6-95F1-AF41-B965-21776E9E0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F0B6-95F1-AF41-B965-21776E9E04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4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F0B6-95F1-AF41-B965-21776E9E04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2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F0B6-95F1-AF41-B965-21776E9E04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8BB3-9D5D-DF4A-8C69-DD30E1C50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E20FC-5631-B949-8D5A-020C4FAD4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93E0A-E096-D14E-911F-5824D187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4F0B-8638-A44E-9324-E2D8EF17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E6B20-1986-9448-9C5F-7E9A9F87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5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656E-10C7-F747-8209-A80FA8EB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AC284-9708-B042-9C53-9CD9AAE6F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D684-5665-FB45-A9E5-0D6A7C73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C560-F6BB-DA44-AF56-347A0B7C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5B43-216B-6041-A1B9-C472EC99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B62D0-E0FA-E940-A2A4-EDDA826E9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A1A97-E031-7449-B831-32FD1AE8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54AA2-6432-1C4C-937F-ADDFDEB2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2B2FF-1B14-084A-810D-CEEB35D1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9179-3249-3845-B921-7C9A8F1A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7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90C6-0784-494D-93A1-6C3E6284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E4015-735F-214F-A555-9CC038E5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1123-A0F3-9B45-96AE-BD4EECE7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608A8-E0B6-484E-A3F4-38FC295F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504B-6F97-E04B-9FD3-A45FBD4A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0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3411-A541-F140-B495-5C14C04E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EE9EB-7165-914F-B8FB-6B6F8E98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9186-2FA7-ED46-9CD0-E0B83AB9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262D-4B5C-5D40-B099-67BFCBB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6603-C116-0B4E-90FC-0F905EBB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2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86C6-B743-7D44-A3A6-E3F7597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1A3D-7C16-7A41-A97A-8920DE5F7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DC70A-DC23-9345-A8C3-1F25BAF3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2E198-715B-5F4A-ACA4-0881ED31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ADA1F-BF1F-F046-A55A-E6A124D1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E49A6-7BB4-A143-8B8C-91CE653C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FE76-2328-2948-BC5C-1370AB6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5878C-7202-FA4A-A6BC-00251663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A6BD6-4409-A549-ADC7-1E00725B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6F325-528B-7F42-BA54-699B7797A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731B8-D25C-944B-B016-7CF3C6233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3AC19-7A03-E841-8C69-E9889C16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0BC5E-1C27-E14B-9ECE-4DA3AAE0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B8564-CB84-EB4C-B88B-E8598E64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6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83C5-DD75-5749-A5EF-50E5E383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31E5A-A21A-CA45-B91D-019D9AE3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C6566-568F-FF4E-879B-1C3F29B9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C78F7-B5F2-7440-8FFB-61986ABD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3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129DF-0764-4644-80E2-076F5BB9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F5BD1-AC43-B843-8DA7-115819F9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1F0C6-8888-0641-9361-7E64A76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3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16A2-DF64-D749-8080-D6FE7CB4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9433-620C-A84C-B093-12B49908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AA128-5670-A446-9115-4ED8AE587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E1CB0-B031-0B40-A7FF-5DB625DC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330E4-1E87-D343-8475-B9F1B698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41425-DCE6-DE42-A408-78F3B528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2F04-0948-924C-A666-EBBEC761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6632D-B16E-B54A-8CEC-025B7BC3F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DC52C-6E57-6E45-88D2-66991F6AE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49D6D-FF37-F54E-817B-0B64324E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8D7A3-4391-7347-A1A9-08035539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EE387-F37F-1342-B190-76C43D61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BAD5B-6CF4-F047-BE9A-5EA3BEDF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79830-1932-CD48-865C-9FAE2D237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A79B-E86B-824F-A1D7-F9086E3A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820A-742F-364A-B0F2-EF6EDF61288D}" type="datetimeFigureOut">
              <a:rPr lang="en-GB" smtClean="0"/>
              <a:t>31/08/2021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7D51D-D679-1B4C-8804-7C0BAA5FF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A8AB1-85F7-1440-BE58-2907D7E68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E53C-D1DF-404E-9137-875A08612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scholar.google.com/citations?view_op=view_org&amp;hl=en&amp;org=2347757669226619985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620" y="194732"/>
            <a:ext cx="4354717" cy="34090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i="1" dirty="0"/>
              <a:t>5th Workshop on </a:t>
            </a:r>
            <a:br>
              <a:rPr lang="en-US" sz="3000" b="1" i="1" dirty="0"/>
            </a:br>
            <a:r>
              <a:rPr lang="en-US" sz="3000" b="1" i="1" dirty="0"/>
              <a:t>Reconfigurable Computing for Machine Learning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6E2AD9-B08F-7A48-B8BC-B8AEDA0CFC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1167" r="14973" b="1"/>
          <a:stretch/>
        </p:blipFill>
        <p:spPr>
          <a:xfrm>
            <a:off x="8861" y="10"/>
            <a:ext cx="6924201" cy="68579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8071" y="2163895"/>
            <a:ext cx="11235267" cy="449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7BBA0-4EBA-E840-8D13-0A7A76F9F015}"/>
              </a:ext>
            </a:extLst>
          </p:cNvPr>
          <p:cNvSpPr txBox="1"/>
          <p:nvPr/>
        </p:nvSpPr>
        <p:spPr>
          <a:xfrm>
            <a:off x="7137925" y="5006308"/>
            <a:ext cx="50540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Organisers:</a:t>
            </a:r>
          </a:p>
          <a:p>
            <a:r>
              <a:rPr lang="en-GB" dirty="0"/>
              <a:t>Christos </a:t>
            </a:r>
            <a:r>
              <a:rPr lang="en-GB" dirty="0" err="1"/>
              <a:t>Bouganis</a:t>
            </a:r>
            <a:r>
              <a:rPr lang="en-GB" dirty="0"/>
              <a:t>, Imperial College London</a:t>
            </a:r>
          </a:p>
          <a:p>
            <a:r>
              <a:rPr lang="en-GB" dirty="0" err="1"/>
              <a:t>Theocharis</a:t>
            </a:r>
            <a:r>
              <a:rPr lang="en-GB" dirty="0"/>
              <a:t> </a:t>
            </a:r>
            <a:r>
              <a:rPr lang="en-GB" dirty="0" err="1"/>
              <a:t>Theocharides</a:t>
            </a:r>
            <a:r>
              <a:rPr lang="en-GB" dirty="0"/>
              <a:t>, University of Cyprus</a:t>
            </a:r>
          </a:p>
          <a:p>
            <a:r>
              <a:rPr lang="en-GB" dirty="0"/>
              <a:t>Christos </a:t>
            </a:r>
            <a:r>
              <a:rPr lang="en-GB" dirty="0" err="1"/>
              <a:t>Kyrkou</a:t>
            </a:r>
            <a:r>
              <a:rPr lang="en-GB" dirty="0"/>
              <a:t>,  KIOS, University of Cyprus</a:t>
            </a:r>
          </a:p>
          <a:p>
            <a:r>
              <a:rPr lang="en-GB" dirty="0"/>
              <a:t>Nele </a:t>
            </a:r>
            <a:r>
              <a:rPr lang="en-GB" dirty="0" err="1"/>
              <a:t>Mentens</a:t>
            </a:r>
            <a:r>
              <a:rPr lang="en-GB" dirty="0"/>
              <a:t>, KU Leuven, Leuven</a:t>
            </a:r>
          </a:p>
          <a:p>
            <a:r>
              <a:rPr lang="en-GB" dirty="0"/>
              <a:t>Marco Domenico </a:t>
            </a:r>
            <a:r>
              <a:rPr lang="en-GB" dirty="0" err="1"/>
              <a:t>Santambrogio</a:t>
            </a:r>
            <a:r>
              <a:rPr lang="en-GB" dirty="0"/>
              <a:t>, </a:t>
            </a:r>
            <a:r>
              <a:rPr lang="en-GB" dirty="0" err="1"/>
              <a:t>Politecnico</a:t>
            </a:r>
            <a:r>
              <a:rPr lang="en-GB" dirty="0"/>
              <a:t> di Milano</a:t>
            </a:r>
          </a:p>
        </p:txBody>
      </p:sp>
    </p:spTree>
    <p:extLst>
      <p:ext uri="{BB962C8B-B14F-4D97-AF65-F5344CB8AC3E}">
        <p14:creationId xmlns:p14="http://schemas.microsoft.com/office/powerpoint/2010/main" val="17618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28" y="355406"/>
            <a:ext cx="6214812" cy="725090"/>
          </a:xfrm>
        </p:spPr>
        <p:txBody>
          <a:bodyPr>
            <a:normAutofit/>
          </a:bodyPr>
          <a:lstStyle/>
          <a:p>
            <a:r>
              <a:rPr lang="en-GB" sz="4000" b="1" i="1" dirty="0"/>
              <a:t>Deep learning evolution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8C802E95-18F4-764C-8652-CD0B30B25B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167" r="14973" b="1"/>
          <a:stretch/>
        </p:blipFill>
        <p:spPr>
          <a:xfrm>
            <a:off x="8861" y="1080497"/>
            <a:ext cx="12183139" cy="51589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8071" y="2163895"/>
            <a:ext cx="11235267" cy="449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0471" y="2316295"/>
            <a:ext cx="11235267" cy="449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AEAAA2-ADAB-2C4B-BDAF-8C7823BF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2" y="1232896"/>
            <a:ext cx="4768376" cy="4615183"/>
          </a:xfrm>
          <a:prstGeom prst="rect">
            <a:avLst/>
          </a:prstGeom>
          <a:ln w="114300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13A1ED-981C-434A-B1C4-BA5C18B7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08" y="1280918"/>
            <a:ext cx="5984152" cy="4527214"/>
          </a:xfrm>
          <a:prstGeom prst="rect">
            <a:avLst/>
          </a:prstGeom>
          <a:ln w="114300"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20E14C-F75A-8846-8297-1188F104E711}"/>
              </a:ext>
            </a:extLst>
          </p:cNvPr>
          <p:cNvSpPr txBox="1"/>
          <p:nvPr/>
        </p:nvSpPr>
        <p:spPr>
          <a:xfrm>
            <a:off x="1" y="6274618"/>
            <a:ext cx="984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S. Bianco, R. </a:t>
            </a:r>
            <a:r>
              <a:rPr lang="en-GB" sz="1400" b="1" dirty="0" err="1"/>
              <a:t>Cadene</a:t>
            </a:r>
            <a:r>
              <a:rPr lang="en-GB" sz="1400" b="1" dirty="0"/>
              <a:t>, L. Celona and P. </a:t>
            </a:r>
            <a:r>
              <a:rPr lang="en-GB" sz="1400" b="1" dirty="0" err="1"/>
              <a:t>Napoletano</a:t>
            </a:r>
            <a:r>
              <a:rPr lang="en-GB" sz="1400" b="1" dirty="0"/>
              <a:t>, "Benchmark Analysis of Representative Deep Neural Network Architectures," in </a:t>
            </a:r>
            <a:r>
              <a:rPr lang="en-GB" sz="1400" b="1" i="1" dirty="0"/>
              <a:t>IEEE Access</a:t>
            </a:r>
            <a:r>
              <a:rPr lang="en-GB" sz="1400" b="1" dirty="0"/>
              <a:t>, vol. 6, pp. 64270-64277, 2018, </a:t>
            </a:r>
            <a:r>
              <a:rPr lang="en-GB" sz="1400" b="1" dirty="0" err="1"/>
              <a:t>doi</a:t>
            </a:r>
            <a:r>
              <a:rPr lang="en-GB" sz="1400" b="1" dirty="0"/>
              <a:t>: 10.1109/ACCESS.2018.2877890.</a:t>
            </a:r>
          </a:p>
        </p:txBody>
      </p:sp>
    </p:spTree>
    <p:extLst>
      <p:ext uri="{BB962C8B-B14F-4D97-AF65-F5344CB8AC3E}">
        <p14:creationId xmlns:p14="http://schemas.microsoft.com/office/powerpoint/2010/main" val="208488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B1BA-5F76-9E46-849F-7EE0A6FF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computing and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3D8F-4D3C-AB46-98DD-E4C53768D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1934606"/>
            <a:ext cx="10363827" cy="4125782"/>
          </a:xfrm>
        </p:spPr>
        <p:txBody>
          <a:bodyPr/>
          <a:lstStyle/>
          <a:p>
            <a:r>
              <a:rPr lang="en-US" sz="2400" dirty="0"/>
              <a:t>Mapping CNN to FPGAs</a:t>
            </a:r>
          </a:p>
          <a:p>
            <a:r>
              <a:rPr lang="en-US" sz="2400" dirty="0"/>
              <a:t>New structures in modern networks</a:t>
            </a:r>
          </a:p>
          <a:p>
            <a:r>
              <a:rPr lang="en-US" sz="2400" dirty="0"/>
              <a:t>Focus on other types: RNNs, LSTMs, Transformers, 3D networks, Early exit networks, …</a:t>
            </a:r>
          </a:p>
          <a:p>
            <a:r>
              <a:rPr lang="en-US" sz="2400" dirty="0"/>
              <a:t>Approximations easily accommodated in the DNN models</a:t>
            </a:r>
          </a:p>
          <a:p>
            <a:pPr lvl="1"/>
            <a:r>
              <a:rPr lang="en-US" sz="2000" dirty="0"/>
              <a:t>Numerical, </a:t>
            </a:r>
            <a:r>
              <a:rPr lang="en-US" sz="2000" dirty="0" err="1"/>
              <a:t>Quantisation</a:t>
            </a:r>
            <a:r>
              <a:rPr lang="en-US" sz="2000" dirty="0"/>
              <a:t>, Retraining, Binary NN,,…</a:t>
            </a:r>
          </a:p>
          <a:p>
            <a:r>
              <a:rPr lang="en-US" sz="2400" dirty="0"/>
              <a:t>Low power designs for IoT applications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1ED2-C430-F74C-9E4C-6B28BF49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312B-D10A-3A4E-A144-EAAD9577CE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for </a:t>
            </a:r>
            <a:r>
              <a:rPr lang="en-US" u="sng" dirty="0"/>
              <a:t>Performance</a:t>
            </a:r>
            <a:r>
              <a:rPr lang="en-US" dirty="0"/>
              <a:t> and </a:t>
            </a:r>
            <a:r>
              <a:rPr lang="en-US" u="sng" dirty="0"/>
              <a:t>Efficiency</a:t>
            </a:r>
            <a:br>
              <a:rPr lang="en-US" u="sng" dirty="0"/>
            </a:br>
            <a:endParaRPr lang="en-US" u="sng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Custom solutions</a:t>
            </a:r>
          </a:p>
          <a:p>
            <a:pPr lvl="1"/>
            <a:r>
              <a:rPr lang="en-US" dirty="0"/>
              <a:t>Repurpose hardware to the task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Design of the solution</a:t>
            </a:r>
          </a:p>
          <a:p>
            <a:pPr lvl="1"/>
            <a:r>
              <a:rPr lang="en-US" dirty="0"/>
              <a:t>Portability</a:t>
            </a:r>
          </a:p>
          <a:p>
            <a:pPr lvl="1"/>
            <a:r>
              <a:rPr lang="en-US" dirty="0"/>
              <a:t>….</a:t>
            </a:r>
          </a:p>
        </p:txBody>
      </p:sp>
      <p:pic>
        <p:nvPicPr>
          <p:cNvPr id="3074" name="Picture 2" descr="What is Sales Performance Management and Why Do You Need It">
            <a:extLst>
              <a:ext uri="{FF2B5EF4-FFF2-40B4-BE49-F238E27FC236}">
                <a16:creationId xmlns:a16="http://schemas.microsoft.com/office/drawing/2014/main" id="{6F392A59-33C4-3B4D-BFC0-E7AFBDCE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99" y="2187389"/>
            <a:ext cx="5020554" cy="32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3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3B98-ACF1-D146-AE6F-362ACFA9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covered</a:t>
            </a:r>
          </a:p>
        </p:txBody>
      </p:sp>
      <p:pic>
        <p:nvPicPr>
          <p:cNvPr id="2050" name="Picture 2" descr="IoT-enabled smart appliances under industry 4.0: A case study -  ScienceDirect">
            <a:extLst>
              <a:ext uri="{FF2B5EF4-FFF2-40B4-BE49-F238E27FC236}">
                <a16:creationId xmlns:a16="http://schemas.microsoft.com/office/drawing/2014/main" id="{7064A9E1-7BCA-674E-BC08-0116A0C2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03" y="1057274"/>
            <a:ext cx="3223113" cy="23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rstanding the methodology behind side-channel attacks - Rambus">
            <a:extLst>
              <a:ext uri="{FF2B5EF4-FFF2-40B4-BE49-F238E27FC236}">
                <a16:creationId xmlns:a16="http://schemas.microsoft.com/office/drawing/2014/main" id="{AFE133CD-5DC0-F04B-A3CB-96BE6C26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0" y="4732504"/>
            <a:ext cx="228821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ccelerating on-device DNN inference during service outage through  scheduling early exit - ScienceDirect">
            <a:extLst>
              <a:ext uri="{FF2B5EF4-FFF2-40B4-BE49-F238E27FC236}">
                <a16:creationId xmlns:a16="http://schemas.microsoft.com/office/drawing/2014/main" id="{C6C8D3C3-C212-7849-80CA-16F8C9D5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9" y="4732504"/>
            <a:ext cx="4365388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NAP: Modeling Polypharmacy using Graph Convolutional Networks">
            <a:extLst>
              <a:ext uri="{FF2B5EF4-FFF2-40B4-BE49-F238E27FC236}">
                <a16:creationId xmlns:a16="http://schemas.microsoft.com/office/drawing/2014/main" id="{A8235305-BDDF-3C40-8869-BA70713C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33" y="4105959"/>
            <a:ext cx="3749867" cy="21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AAA0C2-9D2A-1C41-B070-4AE2976349B2}"/>
              </a:ext>
            </a:extLst>
          </p:cNvPr>
          <p:cNvSpPr txBox="1"/>
          <p:nvPr/>
        </p:nvSpPr>
        <p:spPr>
          <a:xfrm>
            <a:off x="568409" y="1532238"/>
            <a:ext cx="8526164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Optimisation of RNN and Probabilistic networks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Design of Reconfigurable Computing Systems for Smart IoT Applications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Early exit design methodologies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Accelerating Graph Neural Networks using FPGAs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Machine Learning and Side-channel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1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631784"/>
          </a:xfrm>
        </p:spPr>
        <p:txBody>
          <a:bodyPr>
            <a:normAutofit fontScale="90000"/>
          </a:bodyPr>
          <a:lstStyle/>
          <a:p>
            <a:r>
              <a:rPr lang="en-GB" sz="4000" b="1" i="1" dirty="0"/>
              <a:t>Programme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57230" y="5972775"/>
            <a:ext cx="1120809" cy="223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5339F-7CF9-CB42-9C2E-08F84014EF67}"/>
              </a:ext>
            </a:extLst>
          </p:cNvPr>
          <p:cNvSpPr txBox="1"/>
          <p:nvPr/>
        </p:nvSpPr>
        <p:spPr>
          <a:xfrm>
            <a:off x="913776" y="6267971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Prof. </a:t>
            </a:r>
            <a:r>
              <a:rPr lang="en-GB" dirty="0" err="1"/>
              <a:t>Luk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E141A-EB3F-CF4D-9A54-1164416FFFA4}"/>
              </a:ext>
            </a:extLst>
          </p:cNvPr>
          <p:cNvSpPr txBox="1"/>
          <p:nvPr/>
        </p:nvSpPr>
        <p:spPr>
          <a:xfrm>
            <a:off x="3192485" y="6267971"/>
            <a:ext cx="112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Prof. Chen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4EC30-C7DF-8246-8A05-6EE7BEB4D048}"/>
              </a:ext>
            </a:extLst>
          </p:cNvPr>
          <p:cNvSpPr txBox="1"/>
          <p:nvPr/>
        </p:nvSpPr>
        <p:spPr>
          <a:xfrm>
            <a:off x="5381157" y="6314840"/>
            <a:ext cx="130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Prof. </a:t>
            </a:r>
            <a:r>
              <a:rPr lang="en-GB" dirty="0" err="1"/>
              <a:t>Bonato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7FBF6-0760-514C-98C3-1D8BF7F6CF09}"/>
              </a:ext>
            </a:extLst>
          </p:cNvPr>
          <p:cNvSpPr txBox="1"/>
          <p:nvPr/>
        </p:nvSpPr>
        <p:spPr>
          <a:xfrm>
            <a:off x="7507675" y="6374899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Prof. Prasanna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E0D4A-04FA-C849-A029-1D628F9B2965}"/>
              </a:ext>
            </a:extLst>
          </p:cNvPr>
          <p:cNvSpPr txBox="1"/>
          <p:nvPr/>
        </p:nvSpPr>
        <p:spPr>
          <a:xfrm>
            <a:off x="9622133" y="6385531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Prof. </a:t>
            </a:r>
            <a:r>
              <a:rPr lang="en-GB" dirty="0" err="1"/>
              <a:t>Stjepan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094729-4578-3841-88B5-01B5AAF2B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58328"/>
              </p:ext>
            </p:extLst>
          </p:nvPr>
        </p:nvGraphicFramePr>
        <p:xfrm>
          <a:off x="1370953" y="1536611"/>
          <a:ext cx="7694988" cy="3148623"/>
        </p:xfrm>
        <a:graphic>
          <a:graphicData uri="http://schemas.openxmlformats.org/drawingml/2006/table">
            <a:tbl>
              <a:tblPr/>
              <a:tblGrid>
                <a:gridCol w="1773691">
                  <a:extLst>
                    <a:ext uri="{9D8B030D-6E8A-4147-A177-3AD203B41FA5}">
                      <a16:colId xmlns:a16="http://schemas.microsoft.com/office/drawing/2014/main" val="2758772912"/>
                    </a:ext>
                  </a:extLst>
                </a:gridCol>
                <a:gridCol w="5921297">
                  <a:extLst>
                    <a:ext uri="{9D8B030D-6E8A-4147-A177-3AD203B41FA5}">
                      <a16:colId xmlns:a16="http://schemas.microsoft.com/office/drawing/2014/main" val="556090820"/>
                    </a:ext>
                  </a:extLst>
                </a:gridCol>
              </a:tblGrid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 (CEST)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Speaker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93259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14:30-14:40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Introduction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07261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14:40-15:20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Wayne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Imperial College London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737840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15:20-16:00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Deming Chen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Univ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of Illinois, Urbana-Champaign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21674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16:00-16:10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Coffee break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958560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16:10:16:50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Vanderlei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Bonato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The University of Sao Paulo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35666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16:50-17:30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Viktor Prasanna, University of Southern California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740135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17:30-18:10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Prof.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Stjepan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Picek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TU Delft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10497"/>
                  </a:ext>
                </a:extLst>
              </a:tr>
              <a:tr h="349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18:10-18:15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remarks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74463"/>
                  </a:ext>
                </a:extLst>
              </a:tr>
            </a:tbl>
          </a:graphicData>
        </a:graphic>
      </p:graphicFrame>
      <p:sp>
        <p:nvSpPr>
          <p:cNvPr id="7" name="Rectangle 1">
            <a:hlinkClick r:id="rId3"/>
            <a:extLst>
              <a:ext uri="{FF2B5EF4-FFF2-40B4-BE49-F238E27FC236}">
                <a16:creationId xmlns:a16="http://schemas.microsoft.com/office/drawing/2014/main" id="{9464DB41-D5D5-C742-8856-99059ED7A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953" y="1502123"/>
            <a:ext cx="1948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Wayne Luk : H-index &amp; Awards - Academic Profile @ Guide2Research">
            <a:extLst>
              <a:ext uri="{FF2B5EF4-FFF2-40B4-BE49-F238E27FC236}">
                <a16:creationId xmlns:a16="http://schemas.microsoft.com/office/drawing/2014/main" id="{A2EFF09B-D94F-244D-BFD9-AE47746A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" y="494408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eming Chen | Electrical &amp; Computer Engineering | UIUC">
            <a:extLst>
              <a:ext uri="{FF2B5EF4-FFF2-40B4-BE49-F238E27FC236}">
                <a16:creationId xmlns:a16="http://schemas.microsoft.com/office/drawing/2014/main" id="{FEBC7600-B9E9-BF43-AB43-C2246D152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37" y="4980430"/>
            <a:ext cx="1504719" cy="12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epartamento de Sistemas de Computação">
            <a:extLst>
              <a:ext uri="{FF2B5EF4-FFF2-40B4-BE49-F238E27FC236}">
                <a16:creationId xmlns:a16="http://schemas.microsoft.com/office/drawing/2014/main" id="{DD1C9B53-CE33-0645-A270-3F25047B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69" y="4944081"/>
            <a:ext cx="86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25D790-5C3A-0C48-B34E-0178F6A56A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82" y="4944081"/>
            <a:ext cx="1236118" cy="1248608"/>
          </a:xfrm>
          <a:prstGeom prst="rect">
            <a:avLst/>
          </a:prstGeom>
          <a:noFill/>
        </p:spPr>
      </p:pic>
      <p:pic>
        <p:nvPicPr>
          <p:cNvPr id="1033" name="Picture 9" descr="Staff">
            <a:extLst>
              <a:ext uri="{FF2B5EF4-FFF2-40B4-BE49-F238E27FC236}">
                <a16:creationId xmlns:a16="http://schemas.microsoft.com/office/drawing/2014/main" id="{82547982-7C10-7F47-91E1-1D249F2A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14" y="4944081"/>
            <a:ext cx="10795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3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2DA7-91A6-C441-9167-E4AC8C5D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87E0-2F8A-0F45-84EE-C0F67A50D1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35 min presentations (including 5 min for questions)</a:t>
            </a:r>
            <a:br>
              <a:rPr lang="en-GB" dirty="0"/>
            </a:br>
            <a:endParaRPr lang="en-GB" dirty="0"/>
          </a:p>
          <a:p>
            <a:r>
              <a:rPr lang="en-GB" dirty="0"/>
              <a:t>Q&amp;A: Please use the Q&amp;A window to post your questions.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presentations will be available through RCML’s website.</a:t>
            </a:r>
          </a:p>
        </p:txBody>
      </p:sp>
    </p:spTree>
    <p:extLst>
      <p:ext uri="{BB962C8B-B14F-4D97-AF65-F5344CB8AC3E}">
        <p14:creationId xmlns:p14="http://schemas.microsoft.com/office/powerpoint/2010/main" val="39072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329</Words>
  <Application>Microsoft Macintosh PowerPoint</Application>
  <PresentationFormat>Widescreen</PresentationFormat>
  <Paragraphs>65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5th Workshop on  Reconfigurable Computing for Machine Learning</vt:lpstr>
      <vt:lpstr>Deep learning evolution</vt:lpstr>
      <vt:lpstr>Reconfigurable computing and ML</vt:lpstr>
      <vt:lpstr>Drive</vt:lpstr>
      <vt:lpstr>Topics to be covered</vt:lpstr>
      <vt:lpstr>Programme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Workshop on  Reconfigurable Computing for MACHINE Learning</dc:title>
  <dc:creator>Bouganis, Christos-Savvas</dc:creator>
  <cp:lastModifiedBy>Bouganis, Christos-Savvas</cp:lastModifiedBy>
  <cp:revision>35</cp:revision>
  <dcterms:created xsi:type="dcterms:W3CDTF">2020-09-01T20:25:54Z</dcterms:created>
  <dcterms:modified xsi:type="dcterms:W3CDTF">2021-08-31T12:39:55Z</dcterms:modified>
</cp:coreProperties>
</file>